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07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158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0E0893-7367-2446-BB22-A3478843D942}" type="datetimeFigureOut">
              <a:rPr lang="en-US" smtClean="0"/>
              <a:t>10/4/25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E83B61-D174-DB4C-B3F8-A3E6459B1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825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E83B61-D174-DB4C-B3F8-A3E6459B13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237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80902" y="1275025"/>
            <a:ext cx="7182197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088136" y="1385316"/>
            <a:ext cx="6967728" cy="4087368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3794760" y="1267730"/>
            <a:ext cx="1554480" cy="6400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3886200" y="1267731"/>
            <a:ext cx="1371600" cy="548640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1281" y="2091263"/>
            <a:ext cx="6801440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6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1575" y="4682062"/>
            <a:ext cx="6803136" cy="50292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4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  <a:lvl6pPr marL="2286000" indent="0" algn="ctr">
              <a:buNone/>
              <a:defRPr sz="1400"/>
            </a:lvl6pPr>
            <a:lvl7pPr marL="2743200" indent="0" algn="ctr">
              <a:buNone/>
              <a:defRPr sz="1400"/>
            </a:lvl7pPr>
            <a:lvl8pPr marL="3200400" indent="0" algn="ctr">
              <a:buNone/>
              <a:defRPr sz="1400"/>
            </a:lvl8pPr>
            <a:lvl9pPr marL="3657600" indent="0" algn="ctr">
              <a:buNone/>
              <a:defRPr sz="1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3931920" y="1327188"/>
            <a:ext cx="1280160" cy="457200"/>
          </a:xfrm>
        </p:spPr>
        <p:txBody>
          <a:bodyPr/>
          <a:lstStyle>
            <a:lvl1pPr algn="ctr">
              <a:defRPr sz="11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104936" y="5211060"/>
            <a:ext cx="4429125" cy="228600"/>
          </a:xfrm>
        </p:spPr>
        <p:txBody>
          <a:bodyPr/>
          <a:lstStyle>
            <a:lvl1pPr algn="l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6455190" y="5212080"/>
            <a:ext cx="158391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29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75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3700" y="762000"/>
            <a:ext cx="177165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762000"/>
            <a:ext cx="605790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712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4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980902" y="1275025"/>
            <a:ext cx="7182197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088136" y="1385316"/>
            <a:ext cx="6967728" cy="4087368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3794760" y="1267730"/>
            <a:ext cx="1554480" cy="6400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3886200" y="1267731"/>
            <a:ext cx="1371600" cy="548640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2717" y="2094309"/>
            <a:ext cx="6803136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6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2718" y="4682062"/>
            <a:ext cx="6803136" cy="50292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931920" y="1325880"/>
            <a:ext cx="1280160" cy="457200"/>
          </a:xfrm>
        </p:spPr>
        <p:txBody>
          <a:bodyPr/>
          <a:lstStyle>
            <a:lvl1pPr algn="ctr">
              <a:defRPr lang="en-US" sz="11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04679" y="5211060"/>
            <a:ext cx="4430268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3378" y="5211060"/>
            <a:ext cx="1584198" cy="228600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096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2103120"/>
            <a:ext cx="3657600" cy="393192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4880" y="2103120"/>
            <a:ext cx="3657600" cy="393192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45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2074334"/>
            <a:ext cx="365760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755898"/>
            <a:ext cx="365760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2074334"/>
            <a:ext cx="365760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756581"/>
            <a:ext cx="365760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712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544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783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84147" y="173736"/>
            <a:ext cx="6398514" cy="65105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6765290" y="173736"/>
            <a:ext cx="2194560" cy="65105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2300" y="607392"/>
            <a:ext cx="1823085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8976" y="907143"/>
            <a:ext cx="5428856" cy="5043714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72300" y="2286000"/>
            <a:ext cx="1823085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3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7795258" y="6310086"/>
            <a:ext cx="109728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868160" y="274320"/>
            <a:ext cx="1988820" cy="630936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3402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765290" y="173736"/>
            <a:ext cx="2194560" cy="65105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2300" y="603504"/>
            <a:ext cx="1824228" cy="1645920"/>
          </a:xfrm>
        </p:spPr>
        <p:txBody>
          <a:bodyPr anchor="b">
            <a:noAutofit/>
          </a:bodyPr>
          <a:lstStyle>
            <a:lvl1pPr algn="l">
              <a:defRPr sz="24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449" y="173736"/>
            <a:ext cx="6398514" cy="6510528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72300" y="2286000"/>
            <a:ext cx="1824228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3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9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797546" y="6309360"/>
            <a:ext cx="109728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868160" y="274320"/>
            <a:ext cx="1988820" cy="6309360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2715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6022" y="173736"/>
            <a:ext cx="8791956" cy="6510528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642594"/>
            <a:ext cx="768096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2103120"/>
            <a:ext cx="768096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4768" y="6309360"/>
            <a:ext cx="20574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6896" y="6309360"/>
            <a:ext cx="3950208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23382" y="6309360"/>
            <a:ext cx="10972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70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3.png"/><Relationship Id="rId5" Type="http://schemas.openxmlformats.org/officeDocument/2006/relationships/hyperlink" Target="https://www.kaggle.com/datasets/yuanchunhong/university-football-injury-prediction-dataset?resource=download" TargetMode="External"/><Relationship Id="rId4" Type="http://schemas.openxmlformats.org/officeDocument/2006/relationships/hyperlink" Target="https://www.niams.nih.gov/health-topics/sports-injuri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sz="3200" b="1" dirty="0">
                <a:solidFill>
                  <a:srgbClr val="003366"/>
                </a:solidFill>
                <a:latin typeface="Calibri"/>
              </a:rPr>
              <a:t>Sports Injury Prediction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1281" y="3823779"/>
            <a:ext cx="6803430" cy="1716568"/>
          </a:xfrm>
        </p:spPr>
        <p:txBody>
          <a:bodyPr>
            <a:normAutofit/>
          </a:bodyPr>
          <a:lstStyle/>
          <a:p>
            <a:r>
              <a:rPr lang="en-CA" sz="2000" dirty="0">
                <a:solidFill>
                  <a:srgbClr val="3C3C3C"/>
                </a:solidFill>
                <a:latin typeface="Calibri"/>
              </a:rPr>
              <a:t>Presented by: </a:t>
            </a:r>
            <a:r>
              <a:rPr sz="2000" dirty="0">
                <a:solidFill>
                  <a:srgbClr val="3C3C3C"/>
                </a:solidFill>
                <a:latin typeface="Calibri"/>
              </a:rPr>
              <a:t>Era </a:t>
            </a:r>
            <a:r>
              <a:rPr sz="2000" dirty="0" err="1">
                <a:solidFill>
                  <a:srgbClr val="3C3C3C"/>
                </a:solidFill>
                <a:latin typeface="Calibri"/>
              </a:rPr>
              <a:t>Ebhodaghe</a:t>
            </a:r>
            <a:endParaRPr sz="2000" dirty="0">
              <a:solidFill>
                <a:srgbClr val="3C3C3C"/>
              </a:solidFill>
              <a:latin typeface="Calibri"/>
            </a:endParaRPr>
          </a:p>
          <a:p>
            <a:r>
              <a:rPr sz="2000" dirty="0">
                <a:solidFill>
                  <a:srgbClr val="3C3C3C"/>
                </a:solidFill>
                <a:latin typeface="Calibri"/>
              </a:rPr>
              <a:t>Bellevue University</a:t>
            </a:r>
          </a:p>
          <a:p>
            <a:r>
              <a:rPr sz="2000" dirty="0">
                <a:solidFill>
                  <a:srgbClr val="3C3C3C"/>
                </a:solidFill>
                <a:latin typeface="Calibri"/>
              </a:rPr>
              <a:t>Project #1</a:t>
            </a:r>
          </a:p>
          <a:p>
            <a:r>
              <a:rPr sz="2000" dirty="0">
                <a:solidFill>
                  <a:srgbClr val="3C3C3C"/>
                </a:solidFill>
                <a:latin typeface="Calibri"/>
              </a:rPr>
              <a:t>DSC 680 Applied Data Science</a:t>
            </a:r>
          </a:p>
          <a:p>
            <a:r>
              <a:rPr lang="en-CA" sz="2000" dirty="0">
                <a:solidFill>
                  <a:srgbClr val="3C3C3C"/>
                </a:solidFill>
                <a:latin typeface="Calibri"/>
              </a:rPr>
              <a:t>Oct 4</a:t>
            </a:r>
            <a:r>
              <a:rPr sz="2000" dirty="0" err="1">
                <a:solidFill>
                  <a:srgbClr val="3C3C3C"/>
                </a:solidFill>
                <a:latin typeface="Calibri"/>
              </a:rPr>
              <a:t>th</a:t>
            </a:r>
            <a:r>
              <a:rPr sz="2000" dirty="0">
                <a:solidFill>
                  <a:srgbClr val="3C3C3C"/>
                </a:solidFill>
                <a:latin typeface="Calibri"/>
              </a:rPr>
              <a:t>, 2025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B9EECDC-477D-5B46-AAE5-E5E7842FBD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17"/>
    </mc:Choice>
    <mc:Fallback xmlns="">
      <p:transition spd="slow" advTm="18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Assumptions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Dataset represents target population.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Self-reported data is accurate.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Health variables remain stable over time.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No critical factors missing from dataset.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0EB49A-C99B-614E-AF1A-FED91BE7C3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41"/>
    </mc:Choice>
    <mc:Fallback>
      <p:transition spd="slow" advTm="15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Dataset limited to 800 athletes.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Missing risk factors (e.g., genetics, medical history).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Self-reported measures (sleep, stress) may be unreliable.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Potential for bias in predictions.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C36CC2F-7501-1547-8C33-E147DD2384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62"/>
    </mc:Choice>
    <mc:Fallback>
      <p:transition spd="slow" advTm="14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Ensuring data quality and fairness.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Handling dynamic injury risks.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Integrating predictive insights ethically.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Training staff to use the system responsibly.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C77C06D-9059-2E49-8F03-A5DAAD5F82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05"/>
    </mc:Choice>
    <mc:Fallback>
      <p:transition spd="slow" advTm="21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Use predictive modeling in university sports program.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Focus on improving knee strength, flexibility, balance, and stress management.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Apply results as supportive tools, not sole decision-making factors.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D41BC3-A18F-2C44-8E11-F62B53A146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62"/>
    </mc:Choice>
    <mc:Fallback>
      <p:transition spd="slow" advTm="29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Implementation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Collect consistent player health data each season.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Retrain and update model regularly.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Provide user-friendly access for coaches and medical staff.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Ensure ethical use and monitoring.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A114ABD-E4D7-B54E-8549-26EF639D2F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43"/>
    </mc:Choice>
    <mc:Fallback>
      <p:transition spd="slow" advTm="20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Ethical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Analysis is intended for training and prevention only.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Should not bias player selection decisions.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Final decisions should be based on holistic performance evaluation.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13CCB17-0758-D445-806F-6C0BD111A5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77"/>
    </mc:Choice>
    <mc:Fallback>
      <p:transition spd="slow" advTm="22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 dirty="0">
                <a:solidFill>
                  <a:srgbClr val="003366"/>
                </a:solidFill>
                <a:latin typeface="Calibri"/>
              </a:rPr>
              <a:t>Audience Q&amp;A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1. How does the model account for sudden injuries?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2. Why prioritize Logistic Regression?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3. How to integrate predictions into daily coaching?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4. Plans to expand dataset?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5. How reliable are self-reported factors?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6. How to avoid bias?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7. How often retrain model?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8. What interventions for high-risk athletes?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9. What ethical safeguards are in place?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10. Can this apply to other sports?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BA1A12D-757B-BC46-9391-A6E4D7257C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351"/>
    </mc:Choice>
    <mc:Fallback>
      <p:transition spd="slow" advTm="119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FF35B-3F3B-8740-99AF-427FADE77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>
                <a:solidFill>
                  <a:srgbClr val="003366"/>
                </a:solidFill>
                <a:latin typeface="Calibri"/>
              </a:rPr>
              <a:t>References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46C27-90E5-604F-A187-B6EF2CB2C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  <a:p>
            <a:pPr lvl="0"/>
            <a:r>
              <a:rPr lang="en-CA" dirty="0"/>
              <a:t>National Institute of Arthritis and Musculoskeletal and Skin Diseases “Sports Injuries,” accessed September 14, 2025, </a:t>
            </a:r>
            <a:r>
              <a:rPr lang="en-CA" u="sng" dirty="0">
                <a:hlinkClick r:id="rId4"/>
              </a:rPr>
              <a:t>https://www.niams.nih.gov/health-topics/sports-injuries</a:t>
            </a:r>
            <a:endParaRPr lang="en-CA" dirty="0"/>
          </a:p>
          <a:p>
            <a:pPr lvl="0"/>
            <a:r>
              <a:rPr lang="en-CA" dirty="0" err="1"/>
              <a:t>Kaggle</a:t>
            </a:r>
            <a:r>
              <a:rPr lang="en-CA" dirty="0"/>
              <a:t>. (2025). “University Football Injury Prediction Dataset” [Dataset]. </a:t>
            </a:r>
            <a:r>
              <a:rPr lang="en-CA" dirty="0" err="1"/>
              <a:t>Kaggle</a:t>
            </a:r>
            <a:r>
              <a:rPr lang="en-CA" dirty="0"/>
              <a:t>. </a:t>
            </a:r>
            <a:r>
              <a:rPr lang="en-CA" u="sng" dirty="0">
                <a:hlinkClick r:id="rId5"/>
              </a:rPr>
              <a:t>https://www.kaggle.com/datasets/yuanchunhong/university-football-injury-prediction-dataset?resource=download</a:t>
            </a:r>
            <a:endParaRPr lang="en-CA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4F40EDD-E552-634B-8E66-F525529DA1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25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10"/>
    </mc:Choice>
    <mc:Fallback>
      <p:transition spd="slow" advTm="7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This project analyzes a dataset of 800 Chinese university football players.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Machine learning was applied to predict whether a player may sustain an injury next season.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The project also identifies key risk factors to guide training and injury prevention.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677520-3476-7B48-8F59-F303E3ED25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74EA6E-399B-8E49-8839-FD346B8C6D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2716" y="4109720"/>
            <a:ext cx="2960852" cy="22484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636"/>
    </mc:Choice>
    <mc:Fallback xmlns="">
      <p:transition spd="slow" advTm="34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Business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Sports injuries are costly, reduce playing time, and affect team performance.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Predictive analytics can identify at-risk players, guide training programs, and improve recruitment decisions.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AA1562-0B30-7642-AE67-41BF11CAFB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80"/>
    </mc:Choice>
    <mc:Fallback xmlns="">
      <p:transition spd="slow" advTm="31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Background /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Sports injuries are either acute (sudden) or chronic (long-term overuse).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Examples: sprains, strains, tendinitis, fractures.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Understanding injury types and risk factors helps in prevention (NIAMS, 2024).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68F8ADA-2F87-574B-B5AA-85A0BC9449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74"/>
    </mc:Choice>
    <mc:Fallback xmlns="">
      <p:transition spd="slow" advTm="35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Dataset from Kaggle, 800 football players.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18 input features, 1 target label (injury: yes/no).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Age range: 18–24 years, balanced dataset.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7E367B8-F5E9-8347-95CF-E9C2A0FD97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63"/>
    </mc:Choice>
    <mc:Fallback xmlns="">
      <p:transition spd="slow" advTm="30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Feature 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Physical: Age, Height, Weight, BMI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Football-Specific: Position, training hours, matches, injury history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Fitness: Knee strength, flexibility, speed, balance, agility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Lifestyle: Sleep, stress, nutrition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Compliance: Warm-up adherence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737C12C-C2AB-0547-A6F8-21D7DB092D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75"/>
    </mc:Choice>
    <mc:Fallback xmlns="">
      <p:transition spd="slow" advTm="30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Data analyzed using Python (NumPy, Pandas, Matplotlib, Seaborn, Scikit-learn).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Models: Decision Tree, Random Forest, Logistic Regression.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Goal: Predict injuries while ensuring interpretability and accuracy.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86EE9D1-3845-4F4A-B954-E080A90077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026"/>
    </mc:Choice>
    <mc:Fallback xmlns="">
      <p:transition spd="slow" advTm="32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Preprocessing: encoding, scaling, splitting into training/testing.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Algorithms: Random Forest, Decision Tree, Gradient Boosting, Logistic Regression.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Best performance: Logistic Regression with Recall 0.975, Accuracy 0.975, ROC AUC 0.997.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8C332D4-D444-5F42-A804-48D5AA293A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0DBDC4-756F-0642-A106-822D9FC5EB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0" y="3846830"/>
            <a:ext cx="3251200" cy="444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A3BC04-87E4-884A-B10B-EAAF960206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" y="3956050"/>
            <a:ext cx="2959100" cy="260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423"/>
    </mc:Choice>
    <mc:Fallback xmlns="">
      <p:transition spd="slow" advTm="47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200" b="1">
                <a:solidFill>
                  <a:srgbClr val="003366"/>
                </a:solidFill>
                <a:latin typeface="Calibri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>
                <a:solidFill>
                  <a:srgbClr val="3C3C3C"/>
                </a:solidFill>
                <a:latin typeface="Calibri"/>
              </a:rPr>
              <a:t>Logistic Regression performed best in identifying true injury cases.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Key predictors: Knee Strength, Flexibility, Reaction Time, Balance, Speed, Sleep, Stress.</a:t>
            </a:r>
          </a:p>
          <a:p>
            <a:r>
              <a:rPr sz="2000">
                <a:solidFill>
                  <a:srgbClr val="3C3C3C"/>
                </a:solidFill>
                <a:latin typeface="Calibri"/>
              </a:rPr>
              <a:t>Results emphasize rest, flexibility, and stress management in injury prevention.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84E2B38-04EF-C449-B0D0-82A1F443AE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4E7AD7-808E-504D-A8B9-998ADEE0A8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160" y="4069080"/>
            <a:ext cx="5981554" cy="2174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979"/>
    </mc:Choice>
    <mc:Fallback xmlns="">
      <p:transition spd="slow" advTm="60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{41E001F8-1BF7-FF48-956E-CD24F310C5E2}tf10001067</Template>
  <TotalTime>258</TotalTime>
  <Words>675</Words>
  <Application>Microsoft Macintosh PowerPoint</Application>
  <PresentationFormat>On-screen Show (4:3)</PresentationFormat>
  <Paragraphs>83</Paragraphs>
  <Slides>17</Slides>
  <Notes>1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Century Gothic</vt:lpstr>
      <vt:lpstr>Garamond</vt:lpstr>
      <vt:lpstr>Savon</vt:lpstr>
      <vt:lpstr>Sports Injury Prediction</vt:lpstr>
      <vt:lpstr>Introduction</vt:lpstr>
      <vt:lpstr>Business Problem</vt:lpstr>
      <vt:lpstr>Background / History</vt:lpstr>
      <vt:lpstr>Data Source</vt:lpstr>
      <vt:lpstr>Feature Categories</vt:lpstr>
      <vt:lpstr>Methods</vt:lpstr>
      <vt:lpstr>Analysis</vt:lpstr>
      <vt:lpstr>Conclusion</vt:lpstr>
      <vt:lpstr>Assumptions</vt:lpstr>
      <vt:lpstr>Limitations</vt:lpstr>
      <vt:lpstr>Challenges</vt:lpstr>
      <vt:lpstr>Recommendations</vt:lpstr>
      <vt:lpstr>Implementation Plan</vt:lpstr>
      <vt:lpstr>Ethical Assessment</vt:lpstr>
      <vt:lpstr>Audience Q&amp;A</vt:lpstr>
      <vt:lpstr>References</vt:lpstr>
    </vt:vector>
  </TitlesOfParts>
  <Manager/>
  <Company/>
  <LinksUpToDate>false</LinksUpToDate>
  <SharedDoc>false</SharedDoc>
  <HyperlinkBase/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 Injury Prediction</dc:title>
  <dc:subject/>
  <dc:creator/>
  <cp:keywords/>
  <dc:description>generated using python-pptx</dc:description>
  <cp:lastModifiedBy>Microsoft Office User</cp:lastModifiedBy>
  <cp:revision>10</cp:revision>
  <dcterms:created xsi:type="dcterms:W3CDTF">2013-01-27T09:14:16Z</dcterms:created>
  <dcterms:modified xsi:type="dcterms:W3CDTF">2025-10-05T00:04:56Z</dcterms:modified>
  <cp:category/>
</cp:coreProperties>
</file>